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4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7111"/>
    <a:srgbClr val="009900"/>
    <a:srgbClr val="8DD783"/>
    <a:srgbClr val="EA9B26"/>
    <a:srgbClr val="158D82"/>
    <a:srgbClr val="5E861C"/>
    <a:srgbClr val="499200"/>
    <a:srgbClr val="F9DE6B"/>
    <a:srgbClr val="F1BE7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72402-DDD5-4AA4-B67D-84D287CD135A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3684B-A4BC-40E1-95BF-E6FD95234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4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3684B-A4BC-40E1-95BF-E6FD95234C0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94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9836" y="1096965"/>
            <a:ext cx="8567530" cy="2085696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6000" y="3945771"/>
            <a:ext cx="5760000" cy="1832730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0" spc="50" baseline="0">
                <a:solidFill>
                  <a:schemeClr val="accent5">
                    <a:lumMod val="50000"/>
                    <a:alpha val="6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0C0B2A-3FD1-4235-A16E-0ED1E028A93E}"/>
              </a:ext>
            </a:extLst>
          </p:cNvPr>
          <p:cNvCxnSpPr>
            <a:cxnSpLocks/>
          </p:cNvCxnSpPr>
          <p:nvPr/>
        </p:nvCxnSpPr>
        <p:spPr>
          <a:xfrm>
            <a:off x="5826000" y="3525773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9494E066-0146-46E9-BAF1-C33240ABA294}"/>
              </a:ext>
            </a:extLst>
          </p:cNvPr>
          <p:cNvGrpSpPr/>
          <p:nvPr/>
        </p:nvGrpSpPr>
        <p:grpSpPr>
          <a:xfrm rot="2700000">
            <a:off x="10127693" y="4178240"/>
            <a:ext cx="633413" cy="1862138"/>
            <a:chOff x="5959192" y="333389"/>
            <a:chExt cx="633413" cy="186213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2BD80B-C499-4DAC-9580-575B04F8658F}"/>
                </a:ext>
              </a:extLst>
            </p:cNvPr>
            <p:cNvGrpSpPr/>
            <p:nvPr/>
          </p:nvGrpSpPr>
          <p:grpSpPr>
            <a:xfrm>
              <a:off x="5959192" y="333389"/>
              <a:ext cx="633413" cy="1419225"/>
              <a:chOff x="5959192" y="333389"/>
              <a:chExt cx="633413" cy="1419225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CCF069F3-858C-4C67-90C2-46017C3D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59192" y="333389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8A1FFA52-DFA8-4A81-8A85-50BE13257F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8280" y="333389"/>
                <a:ext cx="314325" cy="1419225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Line 70">
              <a:extLst>
                <a:ext uri="{FF2B5EF4-FFF2-40B4-BE49-F238E27FC236}">
                  <a16:creationId xmlns:a16="http://schemas.microsoft.com/office/drawing/2014/main" id="{BAEDA471-60CB-4A0C-B9AD-B2B3C51EA2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78280" y="333389"/>
              <a:ext cx="0" cy="1862138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D0C487A-D036-4525-9F6D-E5DCC81B692F}"/>
              </a:ext>
            </a:extLst>
          </p:cNvPr>
          <p:cNvSpPr txBox="1"/>
          <p:nvPr userDrawn="1"/>
        </p:nvSpPr>
        <p:spPr>
          <a:xfrm>
            <a:off x="1735490" y="849093"/>
            <a:ext cx="8406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800" dirty="0">
                <a:solidFill>
                  <a:schemeClr val="accent5">
                    <a:lumMod val="50000"/>
                  </a:schemeClr>
                </a:solidFill>
              </a:rPr>
              <a:t>Foundation of Large Language Models (FLLM)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455E08-B879-420B-A99D-356579E89058}"/>
              </a:ext>
            </a:extLst>
          </p:cNvPr>
          <p:cNvSpPr txBox="1"/>
          <p:nvPr userDrawn="1"/>
        </p:nvSpPr>
        <p:spPr>
          <a:xfrm>
            <a:off x="4948333" y="1384536"/>
            <a:ext cx="1417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AI60213</a:t>
            </a:r>
          </a:p>
        </p:txBody>
      </p:sp>
    </p:spTree>
    <p:extLst>
      <p:ext uri="{BB962C8B-B14F-4D97-AF65-F5344CB8AC3E}">
        <p14:creationId xmlns:p14="http://schemas.microsoft.com/office/powerpoint/2010/main" val="108830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B6D0-92CA-4910-AE77-E238F4C8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913172-A138-4DD4-A5B1-58BA62507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897B9-E4AD-469B-A60D-9A1A4BD19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3980B-E693-4EA3-9046-65F1495C9307}" type="datetime1">
              <a:rPr lang="en-US" smtClean="0"/>
              <a:t>7/20/2025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5E1B0-48D6-4F99-9955-39958BA96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Indian Oil Training on AI and ML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F49DA-55D4-4E36-AEB9-A0E99E31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91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FEBC7C-C5C1-4A79-A195-B35701C289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34A74-3328-469B-ABCA-96F2FE368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E19AB-5637-455E-89C3-B41702C20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A516-8344-4269-9CD2-8B76EF291C3B}" type="datetime1">
              <a:rPr lang="en-US" smtClean="0"/>
              <a:t>7/20/2025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4F2A3-EBEE-4F42-BAC2-A482F00E6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Indian Oil Training on AI and ML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FE1C27-1A43-4B0B-88D0-0C5FE1DB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1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32E59-6597-437B-B2F8-E2DD1F86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66" y="-204151"/>
            <a:ext cx="10545418" cy="1112836"/>
          </a:xfrm>
        </p:spPr>
        <p:txBody>
          <a:bodyPr>
            <a:normAutofit/>
          </a:bodyPr>
          <a:lstStyle>
            <a:lvl1pPr>
              <a:defRPr sz="48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BC1D-912E-4012-84AC-A509C9EF4F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766" y="1097280"/>
            <a:ext cx="10545418" cy="5180971"/>
          </a:xfrm>
        </p:spPr>
        <p:txBody>
          <a:bodyPr/>
          <a:lstStyle>
            <a:lvl1pPr marL="360000" indent="-360000">
              <a:buClr>
                <a:schemeClr val="tx1"/>
              </a:buClr>
              <a:buFont typeface="Courier New" panose="02070309020205020404" pitchFamily="49" charset="0"/>
              <a:buChar char="o"/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 marL="702900" indent="-342900">
              <a:buClr>
                <a:schemeClr val="tx1"/>
              </a:buClr>
              <a:buFont typeface="Courier New" panose="02070309020205020404" pitchFamily="49" charset="0"/>
              <a:buChar char="o"/>
              <a:defRPr sz="2400" i="0">
                <a:solidFill>
                  <a:schemeClr val="tx1"/>
                </a:solidFill>
              </a:defRPr>
            </a:lvl2pPr>
            <a:lvl3pPr marL="1080000" indent="-360000">
              <a:buClr>
                <a:schemeClr val="tx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3pPr>
            <a:lvl4pPr marL="1422900" indent="-342900">
              <a:buClr>
                <a:schemeClr val="bg1"/>
              </a:buClr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4pPr>
            <a:lvl5pPr marL="1800000" indent="-360000">
              <a:buFont typeface="Courier New" panose="02070309020205020404" pitchFamily="49" charset="0"/>
              <a:buChar char="o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7110C-4AA3-4101-B3BD-140B90AF9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105E-D291-4F14-B83F-344D1A4D0A27}" type="datetime1">
              <a:rPr lang="en-US" smtClean="0"/>
              <a:t>7/20/2025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50F189-4D8E-4DE6-8295-CF92FA8BF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alpha val="60000"/>
                  </a:srgbClr>
                </a:solidFill>
              </a:rPr>
              <a:t>Indian Oil Training on AI and ML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F33EC-1ACF-4D46-AEA5-A20802210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58E440-80E3-4674-868F-16E3FD812262}"/>
              </a:ext>
            </a:extLst>
          </p:cNvPr>
          <p:cNvCxnSpPr/>
          <p:nvPr userDrawn="1"/>
        </p:nvCxnSpPr>
        <p:spPr>
          <a:xfrm>
            <a:off x="932873" y="868045"/>
            <a:ext cx="5421745" cy="0"/>
          </a:xfrm>
          <a:prstGeom prst="line">
            <a:avLst/>
          </a:prstGeom>
          <a:ln w="31750" cmpd="dbl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940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45267-19A7-4A3D-9658-AD3F78DD3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2305800"/>
            <a:ext cx="4636800" cy="22464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17554-5672-499F-BEB9-AB069E6D1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5250" y="2305800"/>
            <a:ext cx="4636800" cy="224640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25000"/>
              </a:lnSpc>
              <a:buNone/>
              <a:defRPr sz="2400" i="1">
                <a:solidFill>
                  <a:schemeClr val="tx1"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BA3C6-C279-46AA-B4EE-5F861D83D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37E9-86D0-44A7-A0ED-EDDA30C3C5AA}" type="datetime1">
              <a:rPr lang="en-US" smtClean="0"/>
              <a:t>7/20/2025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C125B-DDB9-4F4E-B9E9-A747E648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Indian Oil Training on AI and ML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D465E-E86B-42A8-B18A-9046E40D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1007E-0E57-40DB-9A98-D04E0A05937B}"/>
              </a:ext>
            </a:extLst>
          </p:cNvPr>
          <p:cNvSpPr/>
          <p:nvPr/>
        </p:nvSpPr>
        <p:spPr>
          <a:xfrm>
            <a:off x="1437136" y="649304"/>
            <a:ext cx="340415" cy="340415"/>
          </a:xfrm>
          <a:prstGeom prst="ellipse">
            <a:avLst/>
          </a:prstGeom>
          <a:gradFill flip="none" rotWithShape="1">
            <a:gsLst>
              <a:gs pos="0">
                <a:srgbClr val="FFFFFF">
                  <a:alpha val="80000"/>
                </a:srgbClr>
              </a:gs>
              <a:gs pos="100000">
                <a:srgbClr val="FFFFFF">
                  <a:alpha val="10000"/>
                </a:srgbClr>
              </a:gs>
            </a:gsLst>
            <a:lin ang="2700000" scaled="0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2D7ED2-BAE3-470E-9EFF-F2A49EDD9767}"/>
              </a:ext>
            </a:extLst>
          </p:cNvPr>
          <p:cNvGrpSpPr/>
          <p:nvPr/>
        </p:nvGrpSpPr>
        <p:grpSpPr>
          <a:xfrm rot="10800000">
            <a:off x="1079500" y="952167"/>
            <a:ext cx="641184" cy="1069728"/>
            <a:chOff x="6484111" y="2967038"/>
            <a:chExt cx="641184" cy="10697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5B14D1A-9E1B-41C3-96AA-A5C40C4F9B3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14" name="Freeform 68">
                <a:extLst>
                  <a:ext uri="{FF2B5EF4-FFF2-40B4-BE49-F238E27FC236}">
                    <a16:creationId xmlns:a16="http://schemas.microsoft.com/office/drawing/2014/main" id="{00EC83EC-04A6-4533-80A5-B1817F1FB3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69">
                <a:extLst>
                  <a:ext uri="{FF2B5EF4-FFF2-40B4-BE49-F238E27FC236}">
                    <a16:creationId xmlns:a16="http://schemas.microsoft.com/office/drawing/2014/main" id="{BF61FF24-9074-4265-ACF4-1AEC3621B7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Line 70">
                <a:extLst>
                  <a:ext uri="{FF2B5EF4-FFF2-40B4-BE49-F238E27FC236}">
                    <a16:creationId xmlns:a16="http://schemas.microsoft.com/office/drawing/2014/main" id="{8D31D9FF-672B-4C5E-B4B2-DD86A1244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991EBFD-EBD5-48CE-9178-AF5B6F50D416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11" name="Freeform 68">
                <a:extLst>
                  <a:ext uri="{FF2B5EF4-FFF2-40B4-BE49-F238E27FC236}">
                    <a16:creationId xmlns:a16="http://schemas.microsoft.com/office/drawing/2014/main" id="{1B45F046-3129-4A30-9402-44BA590CD1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69">
                <a:extLst>
                  <a:ext uri="{FF2B5EF4-FFF2-40B4-BE49-F238E27FC236}">
                    <a16:creationId xmlns:a16="http://schemas.microsoft.com/office/drawing/2014/main" id="{24589F32-BB2E-46B1-BAB5-75EA779C7A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Line 70">
                <a:extLst>
                  <a:ext uri="{FF2B5EF4-FFF2-40B4-BE49-F238E27FC236}">
                    <a16:creationId xmlns:a16="http://schemas.microsoft.com/office/drawing/2014/main" id="{0BD46CA5-AE89-4413-AB8D-347179D88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43A360-3214-4DB8-BD85-C6AE48D02D3A}"/>
              </a:ext>
            </a:extLst>
          </p:cNvPr>
          <p:cNvCxnSpPr>
            <a:cxnSpLocks/>
          </p:cNvCxnSpPr>
          <p:nvPr/>
        </p:nvCxnSpPr>
        <p:spPr>
          <a:xfrm rot="16200000" flipH="1">
            <a:off x="5826000" y="3429001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25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4AEE3-6C7B-402E-B26D-1D079D78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01641-6BDA-433D-9393-1DDACE067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89400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8F8D2A-A489-488D-B1E1-23F36D3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4202" y="1685925"/>
            <a:ext cx="4928400" cy="4092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242E8-AEEF-4BBD-94E9-86F89D695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82D1-F736-4095-9778-F7BC872664AD}" type="datetime1">
              <a:rPr lang="en-US" smtClean="0"/>
              <a:t>7/20/2025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58D2CA-06C9-412D-A5D6-F97DDBBB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Indian Oil Training on AI and ML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A80D9-E04B-47BF-80DA-01E68346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41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2251-8A4B-463E-982B-C657C3810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74D5E-AC0B-46BF-8840-61CC89C3B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399" y="1736732"/>
            <a:ext cx="4928400" cy="661912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1A0738-7A90-4A35-AB98-9656D6187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9400" y="2431256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ADFE01-1BA7-4288-9355-8B2B508BE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4200" y="1736732"/>
            <a:ext cx="4928400" cy="662400"/>
          </a:xfrm>
        </p:spPr>
        <p:txBody>
          <a:bodyPr anchor="b">
            <a:normAutofit/>
          </a:bodyPr>
          <a:lstStyle>
            <a:lvl1pPr marL="0" indent="0">
              <a:buNone/>
              <a:defRPr sz="16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49F77-6C55-47AC-B1AE-5D9906DBD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4200" y="2431257"/>
            <a:ext cx="4928400" cy="3347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D8EF53-AF86-47E8-83DC-8C419847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C60BA-BCFA-461D-B1E4-75355B87CE53}" type="datetime1">
              <a:rPr lang="en-US" smtClean="0"/>
              <a:t>7/20/2025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01D653-ED9A-46D3-A97F-B5FA1DAE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Indian Oil Training on AI and ML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5B9B66-64EA-4022-BD96-ECF2A80CE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96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FE053-BB16-4940-B248-2D496BB29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E250E-7243-49D9-9EE1-CDD7CEC3C9DC}" type="datetime1">
              <a:rPr lang="en-US" smtClean="0"/>
              <a:t>7/20/2025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FBD80C-6CA1-42DB-B732-4807A27DA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Indian Oil Training on AI and ML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9DA86-C177-42C6-90F8-37C6844A2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4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6A27C-9BDA-43B3-96EA-C145EA7F0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31780-62A7-4065-B15C-16FEE64FCE05}" type="datetime1">
              <a:rPr lang="en-US" smtClean="0"/>
              <a:t>7/20/2025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1FBD5E-AA17-42F1-8615-49F2664D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Indian Oil Training on AI and 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7A2D5-EBE5-43DD-8CF2-8B90801A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61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51E1-40E1-4ED2-A9E3-6376E774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1" y="955674"/>
            <a:ext cx="3531600" cy="138499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AAE5E-AD83-40D4-8BDB-6B25250247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4850" y="882651"/>
            <a:ext cx="5760000" cy="4895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4DF8E2-A28B-4889-AD9E-1D733FEA2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9401" y="2584759"/>
            <a:ext cx="3531600" cy="319374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2EF812-B775-468C-84D9-4394CC19F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FDD58-8592-4A6A-836D-0E35C354EDF7}" type="datetime1">
              <a:rPr lang="en-US" smtClean="0"/>
              <a:t>7/20/2025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E1DEB3-5237-467C-A5B6-EDA7F366E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Indian Oil Training on AI and ML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7A6B-440F-4D7B-92DA-1B964D029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89B2F1-1E32-44DB-B50E-BEA1896CAD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49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6B204-119E-45DB-A177-995FF5D9B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000" y="955456"/>
            <a:ext cx="3531600" cy="1384995"/>
          </a:xfrm>
        </p:spPr>
        <p:txBody>
          <a:bodyPr anchor="b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CD3036-53A8-4361-AAAC-D8072EB47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37200" y="540001"/>
            <a:ext cx="6115050" cy="5238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FCFCD5-820E-47D9-9A60-57680C4C9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000" y="2584758"/>
            <a:ext cx="3531600" cy="328422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446C3-A62E-4690-9098-53D59C4C3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2BB06-1D41-4420-820F-B73A9A09BC28}" type="datetime1">
              <a:rPr lang="en-US" smtClean="0"/>
              <a:t>7/20/2025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6C8B8-EA3D-45E5-950A-B6F1EA0B4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Indian Oil Training on AI and ML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2ACAB7-ADBF-42E5-A214-232BA9EFB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0E80DA6-B971-46B7-B0D3-8581AE0B6A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CxnSpPr>
            <a:cxnSpLocks/>
          </p:cNvCxnSpPr>
          <p:nvPr/>
        </p:nvCxnSpPr>
        <p:spPr>
          <a:xfrm>
            <a:off x="4979988" y="540000"/>
            <a:ext cx="0" cy="5778000"/>
          </a:xfrm>
          <a:prstGeom prst="line">
            <a:avLst/>
          </a:prstGeom>
          <a:ln w="12700"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924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A3E9-8704-4E26-A519-8215B3E94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0000" y="6357168"/>
            <a:ext cx="176015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BA4D4E7B-4493-4CEA-A8F8-D2AD2DCAE9DB}" type="datetime1">
              <a:rPr lang="en-US" smtClean="0"/>
              <a:t>7/20/2025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90E32-87A0-44C2-A299-D45FAB146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312" y="6357600"/>
            <a:ext cx="668337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3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Indian Oil Training on AI and ML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1C1A41-01A7-44E2-965B-ACFD4F280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760150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j-lt"/>
              </a:defRPr>
            </a:lvl1pPr>
          </a:lstStyle>
          <a:p>
            <a:fld id="{FF2BD96E-3838-45D2-9031-D3AF67C920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66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74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Courier New" panose="02070309020205020404" pitchFamily="49" charset="0"/>
        <a:buChar char="o"/>
        <a:defRPr sz="2000" kern="1200" spc="50">
          <a:solidFill>
            <a:schemeClr val="bg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1" kern="1200" spc="50" baseline="0">
          <a:solidFill>
            <a:schemeClr val="bg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§"/>
        <a:defRPr sz="2000" kern="1200" spc="50">
          <a:solidFill>
            <a:schemeClr val="bg1">
              <a:alpha val="60000"/>
            </a:schemeClr>
          </a:solidFill>
          <a:latin typeface="+mn-lt"/>
          <a:ea typeface="+mn-ea"/>
          <a:cs typeface="+mn-cs"/>
        </a:defRPr>
      </a:lvl3pPr>
      <a:lvl4pPr marL="1422900" indent="-3429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Arial" panose="020B0604020202020204" pitchFamily="34" charset="0"/>
        <a:buChar char="•"/>
        <a:defRPr sz="2000" b="0" i="1" kern="1200" spc="50" baseline="0">
          <a:solidFill>
            <a:schemeClr val="bg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sz="2000" kern="1200" spc="50">
          <a:solidFill>
            <a:schemeClr val="bg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57210-9334-4A18-A6C0-80B658DD84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15A4C8-F94D-4F5D-B4F9-5086892249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Plaban Kumar Bhowmick</a:t>
            </a:r>
          </a:p>
          <a:p>
            <a:r>
              <a:rPr lang="en-IN" dirty="0"/>
              <a:t>Department of AI</a:t>
            </a:r>
          </a:p>
          <a:p>
            <a:r>
              <a:rPr lang="en-IN" dirty="0"/>
              <a:t>plaban@ai.iitkgp.ac.in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D040-688E-4CDE-B3E0-268C6E0DA1A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982800" y="6357600"/>
            <a:ext cx="1760150" cy="460800"/>
          </a:xfrm>
        </p:spPr>
        <p:txBody>
          <a:bodyPr/>
          <a:lstStyle/>
          <a:p>
            <a:fld id="{FF2BD96E-3838-45D2-9031-D3AF67C920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31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417BB-B345-47E6-8D43-BA34648F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Age of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2B8E5-9C5F-418D-B4B6-CC7C891A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894ED8-75B7-48E3-8AA6-78D9A69C3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599" y="1062423"/>
            <a:ext cx="6934801" cy="544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11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8FF3F-A389-4374-8705-82C330B98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LLM Concept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E232A-B95C-4FFF-AEC5-993AE4F43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11</a:t>
            </a:fld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469ABB-276D-4AC5-8316-4A7070681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624" y="908685"/>
            <a:ext cx="8484846" cy="59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66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12E82-A4FA-4F3B-BCA3-F7AEE408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Foundation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6A2CC3-0CC2-4709-AD46-DA18F947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34BD1A-73FD-4D5A-A9F7-387A6D9EE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7" y="2037705"/>
            <a:ext cx="6019800" cy="3190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FF7BF0-4C64-4E1B-8472-008F99803F55}"/>
              </a:ext>
            </a:extLst>
          </p:cNvPr>
          <p:cNvSpPr txBox="1"/>
          <p:nvPr/>
        </p:nvSpPr>
        <p:spPr>
          <a:xfrm>
            <a:off x="6981298" y="2405269"/>
            <a:ext cx="4957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Transformer: Foundation of LLM architectures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22B2EA-0C06-4F02-AD75-B445D96006DE}"/>
              </a:ext>
            </a:extLst>
          </p:cNvPr>
          <p:cNvSpPr txBox="1"/>
          <p:nvPr/>
        </p:nvSpPr>
        <p:spPr>
          <a:xfrm>
            <a:off x="6981298" y="2955234"/>
            <a:ext cx="349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Why do we need Transformers?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1C6232-1CB9-48EE-BFFD-7CA28DCDEE6A}"/>
              </a:ext>
            </a:extLst>
          </p:cNvPr>
          <p:cNvSpPr txBox="1"/>
          <p:nvPr/>
        </p:nvSpPr>
        <p:spPr>
          <a:xfrm>
            <a:off x="6981298" y="1871204"/>
            <a:ext cx="4114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How do we model natural language?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2AE24-3585-42EB-B70B-680014357196}"/>
              </a:ext>
            </a:extLst>
          </p:cNvPr>
          <p:cNvSpPr txBox="1"/>
          <p:nvPr/>
        </p:nvSpPr>
        <p:spPr>
          <a:xfrm>
            <a:off x="6981298" y="3530121"/>
            <a:ext cx="4978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What are the building blocks of Transformers?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C8F7A4-7C86-488A-A2A8-07B4474A33C3}"/>
              </a:ext>
            </a:extLst>
          </p:cNvPr>
          <p:cNvSpPr txBox="1"/>
          <p:nvPr/>
        </p:nvSpPr>
        <p:spPr>
          <a:xfrm>
            <a:off x="6981298" y="4105008"/>
            <a:ext cx="451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Attention mechanism as the central idea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B268AB-6CDD-43E6-8255-1E934BE3A224}"/>
              </a:ext>
            </a:extLst>
          </p:cNvPr>
          <p:cNvSpPr txBox="1"/>
          <p:nvPr/>
        </p:nvSpPr>
        <p:spPr>
          <a:xfrm>
            <a:off x="7014430" y="4714608"/>
            <a:ext cx="4016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Efficient implementation of attention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398542-14F0-42D6-9F9E-CDCB20A413AB}"/>
              </a:ext>
            </a:extLst>
          </p:cNvPr>
          <p:cNvSpPr txBox="1"/>
          <p:nvPr/>
        </p:nvSpPr>
        <p:spPr>
          <a:xfrm>
            <a:off x="7024369" y="5351438"/>
            <a:ext cx="3894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Different kinds of LLM architectures</a:t>
            </a:r>
          </a:p>
        </p:txBody>
      </p:sp>
    </p:spTree>
    <p:extLst>
      <p:ext uri="{BB962C8B-B14F-4D97-AF65-F5344CB8AC3E}">
        <p14:creationId xmlns:p14="http://schemas.microsoft.com/office/powerpoint/2010/main" val="1165701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66AAC-1EB4-41DF-8980-F08974115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(Pre-) Training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2212A-7D63-43DC-BDC7-5017495F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CC8A0C-2B03-4F49-B853-2B2B5E845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7" y="1539699"/>
            <a:ext cx="5207344" cy="39765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7DB409-D018-43CD-8E7D-FB410B9B4A34}"/>
              </a:ext>
            </a:extLst>
          </p:cNvPr>
          <p:cNvSpPr txBox="1"/>
          <p:nvPr/>
        </p:nvSpPr>
        <p:spPr>
          <a:xfrm>
            <a:off x="6398500" y="2557004"/>
            <a:ext cx="36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What would be training strategy?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8D9E0C-3077-44C6-A384-0640D4C498D5}"/>
              </a:ext>
            </a:extLst>
          </p:cNvPr>
          <p:cNvSpPr txBox="1"/>
          <p:nvPr/>
        </p:nvSpPr>
        <p:spPr>
          <a:xfrm>
            <a:off x="6398499" y="3099019"/>
            <a:ext cx="469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Where would the training data come from?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1477CE-8D19-4F82-B855-BABBA8E45906}"/>
              </a:ext>
            </a:extLst>
          </p:cNvPr>
          <p:cNvSpPr txBox="1"/>
          <p:nvPr/>
        </p:nvSpPr>
        <p:spPr>
          <a:xfrm>
            <a:off x="6418377" y="3641034"/>
            <a:ext cx="5624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How do we know whether the training is successful?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1AB2A-2C0F-4AFA-AA85-1C301B1F4504}"/>
              </a:ext>
            </a:extLst>
          </p:cNvPr>
          <p:cNvSpPr txBox="1"/>
          <p:nvPr/>
        </p:nvSpPr>
        <p:spPr>
          <a:xfrm>
            <a:off x="6398499" y="4151876"/>
            <a:ext cx="5504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Can we make design efficient training mechanism?</a:t>
            </a:r>
          </a:p>
        </p:txBody>
      </p:sp>
    </p:spTree>
    <p:extLst>
      <p:ext uri="{BB962C8B-B14F-4D97-AF65-F5344CB8AC3E}">
        <p14:creationId xmlns:p14="http://schemas.microsoft.com/office/powerpoint/2010/main" val="3245911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6960F-49CF-4A32-8EFB-9BF793E21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Fine Tuning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2330B-8AAD-462C-8F7D-7A1C5140E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F17D23-483C-40B5-9D16-9DC50875B4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" y="1863993"/>
            <a:ext cx="7214730" cy="3937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396EA-1D25-4C22-84D9-B444FAB26DD0}"/>
              </a:ext>
            </a:extLst>
          </p:cNvPr>
          <p:cNvSpPr txBox="1"/>
          <p:nvPr/>
        </p:nvSpPr>
        <p:spPr>
          <a:xfrm>
            <a:off x="7252855" y="1797627"/>
            <a:ext cx="4371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Can we fine tune the LLM parameters to</a:t>
            </a:r>
          </a:p>
          <a:p>
            <a:r>
              <a:rPr lang="en-IN" dirty="0"/>
              <a:t>perform certain tasks?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B5E558-AD71-4983-8EE7-8B72C1EE635B}"/>
              </a:ext>
            </a:extLst>
          </p:cNvPr>
          <p:cNvSpPr txBox="1"/>
          <p:nvPr/>
        </p:nvSpPr>
        <p:spPr>
          <a:xfrm>
            <a:off x="7252854" y="2685200"/>
            <a:ext cx="4573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Can we instruct an LLM to perform certain</a:t>
            </a:r>
          </a:p>
          <a:p>
            <a:r>
              <a:rPr lang="en-IN" dirty="0"/>
              <a:t>type of tasks?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745BF4-21B7-4DFB-9F5E-B79B4B02C1D6}"/>
              </a:ext>
            </a:extLst>
          </p:cNvPr>
          <p:cNvSpPr txBox="1"/>
          <p:nvPr/>
        </p:nvSpPr>
        <p:spPr>
          <a:xfrm>
            <a:off x="7280562" y="3648093"/>
            <a:ext cx="491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Can we instruct an LLM with some examples?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DE56C2-B33E-4D07-8BD7-C1CEEA1FD660}"/>
              </a:ext>
            </a:extLst>
          </p:cNvPr>
          <p:cNvSpPr txBox="1"/>
          <p:nvPr/>
        </p:nvSpPr>
        <p:spPr>
          <a:xfrm>
            <a:off x="7308270" y="4205742"/>
            <a:ext cx="4295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Can we make an LLM aware of the task </a:t>
            </a:r>
          </a:p>
          <a:p>
            <a:r>
              <a:rPr lang="en-IN" dirty="0"/>
              <a:t>situation?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5E6978-B59C-47DC-9F92-4488FC4C1FB6}"/>
              </a:ext>
            </a:extLst>
          </p:cNvPr>
          <p:cNvSpPr txBox="1"/>
          <p:nvPr/>
        </p:nvSpPr>
        <p:spPr>
          <a:xfrm>
            <a:off x="7328197" y="5025375"/>
            <a:ext cx="4143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Can we align the LLMs to follow some</a:t>
            </a:r>
          </a:p>
          <a:p>
            <a:r>
              <a:rPr lang="en-IN" dirty="0"/>
              <a:t>expected </a:t>
            </a:r>
            <a:r>
              <a:rPr lang="en-IN" dirty="0" err="1"/>
              <a:t>behaviors</a:t>
            </a:r>
            <a:r>
              <a:rPr lang="en-IN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007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13BA4-691B-4834-BE9F-23D5F59E0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Scaling Laws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CE162-A75A-40D0-A4FF-570542395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E25C35-1F83-4CB6-B5A1-5313B520A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96" y="1697265"/>
            <a:ext cx="4876093" cy="3874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DCA370-42E0-477F-BEFD-536FE94DF70A}"/>
              </a:ext>
            </a:extLst>
          </p:cNvPr>
          <p:cNvSpPr txBox="1"/>
          <p:nvPr/>
        </p:nvSpPr>
        <p:spPr>
          <a:xfrm>
            <a:off x="6177008" y="2105103"/>
            <a:ext cx="4087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Are larger models better generators?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5F9D13-A4F6-4907-86D4-F6FC19D6FA22}"/>
              </a:ext>
            </a:extLst>
          </p:cNvPr>
          <p:cNvSpPr txBox="1"/>
          <p:nvPr/>
        </p:nvSpPr>
        <p:spPr>
          <a:xfrm>
            <a:off x="6177008" y="2613432"/>
            <a:ext cx="5291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Does scaling up the dataset lead to better LLMs?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AE82E-3833-46DF-9F44-F1F6E8FB15B4}"/>
              </a:ext>
            </a:extLst>
          </p:cNvPr>
          <p:cNvSpPr txBox="1"/>
          <p:nvPr/>
        </p:nvSpPr>
        <p:spPr>
          <a:xfrm>
            <a:off x="6177008" y="3171308"/>
            <a:ext cx="546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Does scaling up the compute lead to better LLMs?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ADAA56-A45F-4CF6-9005-6B48C569B197}"/>
              </a:ext>
            </a:extLst>
          </p:cNvPr>
          <p:cNvSpPr txBox="1"/>
          <p:nvPr/>
        </p:nvSpPr>
        <p:spPr>
          <a:xfrm>
            <a:off x="6186947" y="3689202"/>
            <a:ext cx="4628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Do the scaling strategies follow any trend?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506836-34CD-4791-805F-726B3A70BDCB}"/>
              </a:ext>
            </a:extLst>
          </p:cNvPr>
          <p:cNvSpPr txBox="1"/>
          <p:nvPr/>
        </p:nvSpPr>
        <p:spPr>
          <a:xfrm>
            <a:off x="6186947" y="4206578"/>
            <a:ext cx="460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Does scaling lead to ‘emergent’ </a:t>
            </a:r>
            <a:r>
              <a:rPr lang="en-IN" dirty="0" err="1"/>
              <a:t>behavior</a:t>
            </a:r>
            <a:r>
              <a:rPr lang="en-IN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7F2FF8-BC10-42F2-B3F3-36F57E675B32}"/>
              </a:ext>
            </a:extLst>
          </p:cNvPr>
          <p:cNvSpPr txBox="1"/>
          <p:nvPr/>
        </p:nvSpPr>
        <p:spPr>
          <a:xfrm>
            <a:off x="6206825" y="4737504"/>
            <a:ext cx="3150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Is ‘emergent’ </a:t>
            </a:r>
            <a:r>
              <a:rPr lang="en-IN" dirty="0" err="1"/>
              <a:t>behavior</a:t>
            </a:r>
            <a:r>
              <a:rPr lang="en-IN" dirty="0"/>
              <a:t> real?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11A997-1261-46FD-B61B-5BE625635645}"/>
              </a:ext>
            </a:extLst>
          </p:cNvPr>
          <p:cNvSpPr txBox="1"/>
          <p:nvPr/>
        </p:nvSpPr>
        <p:spPr>
          <a:xfrm>
            <a:off x="6206825" y="5202450"/>
            <a:ext cx="5773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Can we design small LLMs that are compute optimal?</a:t>
            </a:r>
          </a:p>
        </p:txBody>
      </p:sp>
    </p:spTree>
    <p:extLst>
      <p:ext uri="{BB962C8B-B14F-4D97-AF65-F5344CB8AC3E}">
        <p14:creationId xmlns:p14="http://schemas.microsoft.com/office/powerpoint/2010/main" val="1738915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4F86D-F750-4F30-8AD1-6D7CD88C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Augmenting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5DAF3-4BB8-4256-BB0D-80BD923D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E0EE5F-CC53-4048-A55A-F41550D78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8" y="1989171"/>
            <a:ext cx="6146567" cy="3785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958CB7-54A6-453B-B42D-65589441376A}"/>
              </a:ext>
            </a:extLst>
          </p:cNvPr>
          <p:cNvSpPr txBox="1"/>
          <p:nvPr/>
        </p:nvSpPr>
        <p:spPr>
          <a:xfrm>
            <a:off x="6514935" y="2105103"/>
            <a:ext cx="5173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What are the hyperparameter and how to tune?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DE0D8F-29BF-43F0-98D0-813B40C73E79}"/>
              </a:ext>
            </a:extLst>
          </p:cNvPr>
          <p:cNvSpPr txBox="1"/>
          <p:nvPr/>
        </p:nvSpPr>
        <p:spPr>
          <a:xfrm>
            <a:off x="6514935" y="2631876"/>
            <a:ext cx="4868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What are the different ways to prompt LLMs?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A1F59-4A0B-4EF5-B9FD-638C0C355983}"/>
              </a:ext>
            </a:extLst>
          </p:cNvPr>
          <p:cNvSpPr txBox="1"/>
          <p:nvPr/>
        </p:nvSpPr>
        <p:spPr>
          <a:xfrm>
            <a:off x="6514935" y="3161964"/>
            <a:ext cx="4969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Can we fine tune the parameters considering </a:t>
            </a:r>
          </a:p>
          <a:p>
            <a:r>
              <a:rPr lang="en-IN" dirty="0"/>
              <a:t>intrinsic dimensions of the embedding?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839BBD-9163-4E88-80D6-24B45461AECD}"/>
              </a:ext>
            </a:extLst>
          </p:cNvPr>
          <p:cNvSpPr txBox="1"/>
          <p:nvPr/>
        </p:nvSpPr>
        <p:spPr>
          <a:xfrm>
            <a:off x="6514935" y="3969051"/>
            <a:ext cx="2742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Can we lower precision?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85CE03-B54B-47B1-A377-6A4BB41D6675}"/>
              </a:ext>
            </a:extLst>
          </p:cNvPr>
          <p:cNvSpPr txBox="1"/>
          <p:nvPr/>
        </p:nvSpPr>
        <p:spPr>
          <a:xfrm>
            <a:off x="6484767" y="4468184"/>
            <a:ext cx="5234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Can we retrieve external knowledge and add to </a:t>
            </a:r>
          </a:p>
          <a:p>
            <a:r>
              <a:rPr lang="en-IN" dirty="0"/>
              <a:t>the context during generation?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A0F42E-D368-410F-91DC-2B73DF54632D}"/>
              </a:ext>
            </a:extLst>
          </p:cNvPr>
          <p:cNvSpPr txBox="1"/>
          <p:nvPr/>
        </p:nvSpPr>
        <p:spPr>
          <a:xfrm>
            <a:off x="6508888" y="5275271"/>
            <a:ext cx="57352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Can we design a committee of experts each focusing</a:t>
            </a:r>
          </a:p>
          <a:p>
            <a:r>
              <a:rPr lang="en-IN" dirty="0"/>
              <a:t>on particular aspects of the input problem?</a:t>
            </a:r>
          </a:p>
        </p:txBody>
      </p:sp>
    </p:spTree>
    <p:extLst>
      <p:ext uri="{BB962C8B-B14F-4D97-AF65-F5344CB8AC3E}">
        <p14:creationId xmlns:p14="http://schemas.microsoft.com/office/powerpoint/2010/main" val="360254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DEF34-9146-40BA-8B4E-16FDD535C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Challenges in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530F0-C63D-4574-8984-2B90E609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7D00ED-4A53-44BF-AE12-AB4D3CFE5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66" y="1313267"/>
            <a:ext cx="3932026" cy="43938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D7AD9B-7021-42CF-8766-FF7710BFF8FF}"/>
              </a:ext>
            </a:extLst>
          </p:cNvPr>
          <p:cNvSpPr txBox="1"/>
          <p:nvPr/>
        </p:nvSpPr>
        <p:spPr>
          <a:xfrm>
            <a:off x="5771869" y="2487735"/>
            <a:ext cx="5874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Can LLMs be attacked to output incorrect predictions?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52D6D3-5AD6-4B53-8FAB-3C6CE9481A0C}"/>
              </a:ext>
            </a:extLst>
          </p:cNvPr>
          <p:cNvSpPr txBox="1"/>
          <p:nvPr/>
        </p:nvSpPr>
        <p:spPr>
          <a:xfrm>
            <a:off x="5771870" y="3140877"/>
            <a:ext cx="6098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Can LLMs generate ‘coherent’ but incorrect information?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1874D7-FB50-43F1-B8B8-5DD8110C75E0}"/>
              </a:ext>
            </a:extLst>
          </p:cNvPr>
          <p:cNvSpPr txBox="1"/>
          <p:nvPr/>
        </p:nvSpPr>
        <p:spPr>
          <a:xfrm>
            <a:off x="5771869" y="3816266"/>
            <a:ext cx="5707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Can LLMs generate toxic, biased or harmful content?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9A02AB-92EB-4F12-B00A-17C29F48D079}"/>
              </a:ext>
            </a:extLst>
          </p:cNvPr>
          <p:cNvSpPr txBox="1"/>
          <p:nvPr/>
        </p:nvSpPr>
        <p:spPr>
          <a:xfrm>
            <a:off x="5771868" y="4409217"/>
            <a:ext cx="377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Can LLMs explain the predictions?</a:t>
            </a:r>
          </a:p>
        </p:txBody>
      </p:sp>
    </p:spTree>
    <p:extLst>
      <p:ext uri="{BB962C8B-B14F-4D97-AF65-F5344CB8AC3E}">
        <p14:creationId xmlns:p14="http://schemas.microsoft.com/office/powerpoint/2010/main" val="2906226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EE53F-EC10-4F22-873C-9B3ABA02C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LLM Agents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77538-C6F9-46B8-B32F-B84302422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B2146B-BCF7-4CB5-B4E5-FC11D8C7E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57" y="1087590"/>
            <a:ext cx="7886700" cy="3114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A56B8E0-DED2-4D3B-BEBA-80D581759B58}"/>
              </a:ext>
            </a:extLst>
          </p:cNvPr>
          <p:cNvSpPr txBox="1"/>
          <p:nvPr/>
        </p:nvSpPr>
        <p:spPr>
          <a:xfrm>
            <a:off x="2266122" y="4734132"/>
            <a:ext cx="673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What can be a generic architecture of automated agent?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8694D2-7C29-4F3B-A5BD-599F0BC06BFE}"/>
              </a:ext>
            </a:extLst>
          </p:cNvPr>
          <p:cNvSpPr txBox="1"/>
          <p:nvPr/>
        </p:nvSpPr>
        <p:spPr>
          <a:xfrm>
            <a:off x="2266121" y="5265999"/>
            <a:ext cx="6738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How do we evaluate automated agents?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3FCE69-993A-45AD-8E80-94A9F0A2D215}"/>
              </a:ext>
            </a:extLst>
          </p:cNvPr>
          <p:cNvSpPr txBox="1"/>
          <p:nvPr/>
        </p:nvSpPr>
        <p:spPr>
          <a:xfrm>
            <a:off x="2266120" y="5797866"/>
            <a:ext cx="9134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Can agents evolve to solve task in a dynamic and unknown environment?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B80BD5-0542-4442-8EA9-DB2CC7A167EF}"/>
              </a:ext>
            </a:extLst>
          </p:cNvPr>
          <p:cNvSpPr txBox="1"/>
          <p:nvPr/>
        </p:nvSpPr>
        <p:spPr>
          <a:xfrm>
            <a:off x="2266119" y="6326290"/>
            <a:ext cx="7489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Can agents perform complex tasks through collaboration?</a:t>
            </a:r>
          </a:p>
        </p:txBody>
      </p:sp>
    </p:spTree>
    <p:extLst>
      <p:ext uri="{BB962C8B-B14F-4D97-AF65-F5344CB8AC3E}">
        <p14:creationId xmlns:p14="http://schemas.microsoft.com/office/powerpoint/2010/main" val="440773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C26C4-7F5F-4F41-ABB6-5E306356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LLM Reasoning Capability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306A6-9DF3-4BC3-AF8F-65EBD896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E230E8-D494-42D8-88E9-D09F1A6EE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0" y="1287531"/>
            <a:ext cx="5719141" cy="466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60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AF185-D1C7-479C-B2C5-CBC6BC91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Language Processing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91EFC-B1C6-40F1-9AD4-C789BCB2F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96441" y="6334122"/>
            <a:ext cx="1760150" cy="460800"/>
          </a:xfrm>
        </p:spPr>
        <p:txBody>
          <a:bodyPr/>
          <a:lstStyle/>
          <a:p>
            <a:fld id="{FF2BD96E-3838-45D2-9031-D3AF67C920A5}" type="slidenum">
              <a:rPr lang="en-US" smtClean="0"/>
              <a:t>2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7ADF576-014F-4D74-B6DF-D48D00F5F1D6}"/>
              </a:ext>
            </a:extLst>
          </p:cNvPr>
          <p:cNvSpPr/>
          <p:nvPr/>
        </p:nvSpPr>
        <p:spPr>
          <a:xfrm>
            <a:off x="1600200" y="2167849"/>
            <a:ext cx="9382539" cy="3193075"/>
          </a:xfrm>
          <a:custGeom>
            <a:avLst/>
            <a:gdLst>
              <a:gd name="connsiteX0" fmla="*/ 0 w 9986251"/>
              <a:gd name="connsiteY0" fmla="*/ 68456 h 3193075"/>
              <a:gd name="connsiteX1" fmla="*/ 2206487 w 9986251"/>
              <a:gd name="connsiteY1" fmla="*/ 227482 h 3193075"/>
              <a:gd name="connsiteX2" fmla="*/ 2047461 w 9986251"/>
              <a:gd name="connsiteY2" fmla="*/ 1946952 h 3193075"/>
              <a:gd name="connsiteX3" fmla="*/ 6321287 w 9986251"/>
              <a:gd name="connsiteY3" fmla="*/ 1887317 h 3193075"/>
              <a:gd name="connsiteX4" fmla="*/ 5794513 w 9986251"/>
              <a:gd name="connsiteY4" fmla="*/ 3060134 h 3193075"/>
              <a:gd name="connsiteX5" fmla="*/ 9471991 w 9986251"/>
              <a:gd name="connsiteY5" fmla="*/ 3179404 h 3193075"/>
              <a:gd name="connsiteX6" fmla="*/ 9869557 w 9986251"/>
              <a:gd name="connsiteY6" fmla="*/ 3179404 h 319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86251" h="3193075">
                <a:moveTo>
                  <a:pt x="0" y="68456"/>
                </a:moveTo>
                <a:cubicBezTo>
                  <a:pt x="932622" y="-8573"/>
                  <a:pt x="1865244" y="-85601"/>
                  <a:pt x="2206487" y="227482"/>
                </a:cubicBezTo>
                <a:cubicBezTo>
                  <a:pt x="2547730" y="540565"/>
                  <a:pt x="1361661" y="1670313"/>
                  <a:pt x="2047461" y="1946952"/>
                </a:cubicBezTo>
                <a:cubicBezTo>
                  <a:pt x="2733261" y="2223591"/>
                  <a:pt x="5696778" y="1701787"/>
                  <a:pt x="6321287" y="1887317"/>
                </a:cubicBezTo>
                <a:cubicBezTo>
                  <a:pt x="6945796" y="2072847"/>
                  <a:pt x="5269396" y="2844786"/>
                  <a:pt x="5794513" y="3060134"/>
                </a:cubicBezTo>
                <a:cubicBezTo>
                  <a:pt x="6319630" y="3275482"/>
                  <a:pt x="8792817" y="3159526"/>
                  <a:pt x="9471991" y="3179404"/>
                </a:cubicBezTo>
                <a:cubicBezTo>
                  <a:pt x="10151165" y="3199282"/>
                  <a:pt x="10010361" y="3189343"/>
                  <a:pt x="9869557" y="3179404"/>
                </a:cubicBezTo>
              </a:path>
            </a:pathLst>
          </a:custGeom>
          <a:noFill/>
          <a:ln w="158750" cmpd="tri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3363E2-B14D-4B6C-8E52-A4789DF23C0E}"/>
              </a:ext>
            </a:extLst>
          </p:cNvPr>
          <p:cNvSpPr/>
          <p:nvPr/>
        </p:nvSpPr>
        <p:spPr>
          <a:xfrm>
            <a:off x="2918582" y="2297814"/>
            <a:ext cx="1480930" cy="6957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Statistical NLP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8F8762-A5EA-46A8-88EA-184DA3B38258}"/>
              </a:ext>
            </a:extLst>
          </p:cNvPr>
          <p:cNvSpPr/>
          <p:nvPr/>
        </p:nvSpPr>
        <p:spPr>
          <a:xfrm>
            <a:off x="2857087" y="3782872"/>
            <a:ext cx="1480930" cy="69573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Deep NLP</a:t>
            </a:r>
            <a:endParaRPr lang="en-IN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0C9C25-CF46-4198-BB6D-52EDE73737D9}"/>
              </a:ext>
            </a:extLst>
          </p:cNvPr>
          <p:cNvSpPr/>
          <p:nvPr/>
        </p:nvSpPr>
        <p:spPr>
          <a:xfrm>
            <a:off x="5645426" y="3687419"/>
            <a:ext cx="1550504" cy="69573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Transformers</a:t>
            </a:r>
            <a:endParaRPr lang="en-IN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C728E0-4562-4D62-80CB-30528F6719C9}"/>
              </a:ext>
            </a:extLst>
          </p:cNvPr>
          <p:cNvSpPr/>
          <p:nvPr/>
        </p:nvSpPr>
        <p:spPr>
          <a:xfrm>
            <a:off x="7494103" y="4995452"/>
            <a:ext cx="1797460" cy="662190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Pre-Training </a:t>
            </a:r>
            <a:r>
              <a:rPr lang="en-US" dirty="0">
                <a:sym typeface="Wingdings" panose="05000000000000000000" pitchFamily="2" charset="2"/>
              </a:rPr>
              <a:t> Fine Tuning</a:t>
            </a:r>
            <a:endParaRPr lang="en-IN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490D53-2D97-40E1-80AA-45EC60FB5658}"/>
              </a:ext>
            </a:extLst>
          </p:cNvPr>
          <p:cNvSpPr/>
          <p:nvPr/>
        </p:nvSpPr>
        <p:spPr>
          <a:xfrm>
            <a:off x="10051774" y="4961903"/>
            <a:ext cx="1480930" cy="69573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Foundation Models</a:t>
            </a: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C5DC4E-7DD7-4817-864A-46B335B5850D}"/>
              </a:ext>
            </a:extLst>
          </p:cNvPr>
          <p:cNvSpPr txBox="1"/>
          <p:nvPr/>
        </p:nvSpPr>
        <p:spPr>
          <a:xfrm>
            <a:off x="4023690" y="1983183"/>
            <a:ext cx="2048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Probabilistic LM</a:t>
            </a:r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2C99BB-C717-4518-BE52-D9BE1AE51766}"/>
              </a:ext>
            </a:extLst>
          </p:cNvPr>
          <p:cNvSpPr txBox="1"/>
          <p:nvPr/>
        </p:nvSpPr>
        <p:spPr>
          <a:xfrm>
            <a:off x="3311386" y="1922477"/>
            <a:ext cx="77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HMM</a:t>
            </a:r>
            <a:endParaRPr lang="en-I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499B72-F678-4D53-9BA3-EB64AF02B895}"/>
              </a:ext>
            </a:extLst>
          </p:cNvPr>
          <p:cNvSpPr txBox="1"/>
          <p:nvPr/>
        </p:nvSpPr>
        <p:spPr>
          <a:xfrm>
            <a:off x="2352776" y="2520935"/>
            <a:ext cx="77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CRF</a:t>
            </a:r>
            <a:endParaRPr lang="en-I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417023-2F73-4D7F-AB4D-AF6AFFBCDF6A}"/>
              </a:ext>
            </a:extLst>
          </p:cNvPr>
          <p:cNvSpPr txBox="1"/>
          <p:nvPr/>
        </p:nvSpPr>
        <p:spPr>
          <a:xfrm>
            <a:off x="4462675" y="2285165"/>
            <a:ext cx="166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Feature Extraction</a:t>
            </a:r>
            <a:endParaRPr lang="en-I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847F04-B7C2-4CC5-B5E0-87A8DFBB9733}"/>
              </a:ext>
            </a:extLst>
          </p:cNvPr>
          <p:cNvSpPr txBox="1"/>
          <p:nvPr/>
        </p:nvSpPr>
        <p:spPr>
          <a:xfrm>
            <a:off x="2227679" y="3702112"/>
            <a:ext cx="775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CNN</a:t>
            </a:r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79485F-F4F9-4807-B117-0E4EBD567A5B}"/>
              </a:ext>
            </a:extLst>
          </p:cNvPr>
          <p:cNvSpPr txBox="1"/>
          <p:nvPr/>
        </p:nvSpPr>
        <p:spPr>
          <a:xfrm>
            <a:off x="2621175" y="3397123"/>
            <a:ext cx="77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RNN</a:t>
            </a:r>
            <a:endParaRPr lang="en-IN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38F043-3B57-4773-98E6-ACCF8022156B}"/>
              </a:ext>
            </a:extLst>
          </p:cNvPr>
          <p:cNvSpPr txBox="1"/>
          <p:nvPr/>
        </p:nvSpPr>
        <p:spPr>
          <a:xfrm>
            <a:off x="2212020" y="4150258"/>
            <a:ext cx="77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GRU</a:t>
            </a:r>
            <a:endParaRPr lang="en-I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B11272-F3F8-4A9A-9A64-17E97C154DE1}"/>
              </a:ext>
            </a:extLst>
          </p:cNvPr>
          <p:cNvSpPr txBox="1"/>
          <p:nvPr/>
        </p:nvSpPr>
        <p:spPr>
          <a:xfrm>
            <a:off x="3501887" y="4517962"/>
            <a:ext cx="77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LSTM</a:t>
            </a:r>
            <a:endParaRPr lang="en-IN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F4D75E-4483-4697-A1C5-56E797E419A5}"/>
              </a:ext>
            </a:extLst>
          </p:cNvPr>
          <p:cNvSpPr txBox="1"/>
          <p:nvPr/>
        </p:nvSpPr>
        <p:spPr>
          <a:xfrm>
            <a:off x="3472627" y="3435730"/>
            <a:ext cx="174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Task Specific</a:t>
            </a:r>
            <a:endParaRPr lang="en-IN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ED5B7C-BA8E-4397-B2DA-7829A0EED56B}"/>
              </a:ext>
            </a:extLst>
          </p:cNvPr>
          <p:cNvSpPr txBox="1"/>
          <p:nvPr/>
        </p:nvSpPr>
        <p:spPr>
          <a:xfrm>
            <a:off x="5611464" y="3332780"/>
            <a:ext cx="1852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Self-Attention</a:t>
            </a:r>
            <a:endParaRPr lang="en-IN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9642C7-3CF5-4083-BA7D-BD8DA6E2F4DF}"/>
              </a:ext>
            </a:extLst>
          </p:cNvPr>
          <p:cNvSpPr txBox="1"/>
          <p:nvPr/>
        </p:nvSpPr>
        <p:spPr>
          <a:xfrm>
            <a:off x="6129275" y="4383158"/>
            <a:ext cx="1852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Task Specific</a:t>
            </a:r>
            <a:endParaRPr lang="en-I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C0AFC0-F778-40AA-AD2E-EE8729C3B5FB}"/>
              </a:ext>
            </a:extLst>
          </p:cNvPr>
          <p:cNvSpPr txBox="1"/>
          <p:nvPr/>
        </p:nvSpPr>
        <p:spPr>
          <a:xfrm>
            <a:off x="4835386" y="4318043"/>
            <a:ext cx="16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Supervised</a:t>
            </a:r>
            <a:endParaRPr lang="en-IN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639371-BFA9-4A79-9F5F-1C443386ABE1}"/>
              </a:ext>
            </a:extLst>
          </p:cNvPr>
          <p:cNvSpPr txBox="1"/>
          <p:nvPr/>
        </p:nvSpPr>
        <p:spPr>
          <a:xfrm>
            <a:off x="2285582" y="4470302"/>
            <a:ext cx="126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Word2vec</a:t>
            </a:r>
            <a:endParaRPr lang="en-IN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FD0ED5-4582-451F-B905-9868F6AF5E89}"/>
              </a:ext>
            </a:extLst>
          </p:cNvPr>
          <p:cNvSpPr txBox="1"/>
          <p:nvPr/>
        </p:nvSpPr>
        <p:spPr>
          <a:xfrm>
            <a:off x="7308158" y="5708792"/>
            <a:ext cx="2716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PT once, FT multiple times</a:t>
            </a:r>
            <a:endParaRPr lang="en-I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3BC8C0-94DC-4825-99BA-10A3D4D54E7D}"/>
              </a:ext>
            </a:extLst>
          </p:cNvPr>
          <p:cNvSpPr txBox="1"/>
          <p:nvPr/>
        </p:nvSpPr>
        <p:spPr>
          <a:xfrm>
            <a:off x="7463871" y="4662100"/>
            <a:ext cx="77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BERT</a:t>
            </a:r>
            <a:endParaRPr lang="en-IN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C7ACBDA-D105-4838-A3D4-1B4BEC829537}"/>
              </a:ext>
            </a:extLst>
          </p:cNvPr>
          <p:cNvSpPr txBox="1"/>
          <p:nvPr/>
        </p:nvSpPr>
        <p:spPr>
          <a:xfrm>
            <a:off x="8308698" y="4662100"/>
            <a:ext cx="775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GPT</a:t>
            </a:r>
            <a:endParaRPr lang="en-I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44D3AD-3147-4A16-98C5-DF59C2ECEB3E}"/>
              </a:ext>
            </a:extLst>
          </p:cNvPr>
          <p:cNvSpPr txBox="1"/>
          <p:nvPr/>
        </p:nvSpPr>
        <p:spPr>
          <a:xfrm>
            <a:off x="10051774" y="5708792"/>
            <a:ext cx="930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GPT-X</a:t>
            </a:r>
            <a:endParaRPr lang="en-I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410F61-F49C-41B1-9099-456C436A866D}"/>
              </a:ext>
            </a:extLst>
          </p:cNvPr>
          <p:cNvSpPr txBox="1"/>
          <p:nvPr/>
        </p:nvSpPr>
        <p:spPr>
          <a:xfrm>
            <a:off x="10876516" y="5708792"/>
            <a:ext cx="1007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Llama</a:t>
            </a:r>
            <a:endParaRPr lang="en-IN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069164-2DB3-418E-B0C6-76CEFBCF3D32}"/>
              </a:ext>
            </a:extLst>
          </p:cNvPr>
          <p:cNvSpPr txBox="1"/>
          <p:nvPr/>
        </p:nvSpPr>
        <p:spPr>
          <a:xfrm>
            <a:off x="9931130" y="4304147"/>
            <a:ext cx="1811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Prompt Engineering</a:t>
            </a:r>
            <a:endParaRPr lang="en-IN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EADF31-93C2-432C-905E-6297C8D672C3}"/>
              </a:ext>
            </a:extLst>
          </p:cNvPr>
          <p:cNvSpPr/>
          <p:nvPr/>
        </p:nvSpPr>
        <p:spPr>
          <a:xfrm>
            <a:off x="477695" y="1937295"/>
            <a:ext cx="1480930" cy="6957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Rule-based NLP</a:t>
            </a:r>
            <a:endParaRPr lang="en-IN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FD184E7-40B8-4D7F-8FC5-3A7971AAF020}"/>
              </a:ext>
            </a:extLst>
          </p:cNvPr>
          <p:cNvSpPr txBox="1"/>
          <p:nvPr/>
        </p:nvSpPr>
        <p:spPr>
          <a:xfrm>
            <a:off x="313081" y="1528225"/>
            <a:ext cx="205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Pattern Matching</a:t>
            </a:r>
            <a:endParaRPr lang="en-IN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326FF9-7E76-4631-9A40-99445C3E7A0A}"/>
              </a:ext>
            </a:extLst>
          </p:cNvPr>
          <p:cNvSpPr txBox="1"/>
          <p:nvPr/>
        </p:nvSpPr>
        <p:spPr>
          <a:xfrm>
            <a:off x="319423" y="2693740"/>
            <a:ext cx="205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Linguistic Rules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4844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97EF4-7DC2-4DFB-8935-1F1C220FA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My View of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CF826-CE9C-4B92-A887-D16BEA8D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8DA64-4AB2-4899-B443-E90E8AA8734B}"/>
              </a:ext>
            </a:extLst>
          </p:cNvPr>
          <p:cNvSpPr txBox="1"/>
          <p:nvPr/>
        </p:nvSpPr>
        <p:spPr>
          <a:xfrm>
            <a:off x="1553148" y="908685"/>
            <a:ext cx="922816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LLMs are huge computing systems that only generate</a:t>
            </a:r>
          </a:p>
          <a:p>
            <a:r>
              <a:rPr lang="en-IN" sz="2800" dirty="0"/>
              <a:t>tokens (probabilistically) given a context and thrives on </a:t>
            </a:r>
          </a:p>
          <a:p>
            <a:r>
              <a:rPr lang="en-IN" sz="2800" dirty="0"/>
              <a:t>certain heuristics for its configuration </a:t>
            </a:r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1E322B5B-8EC7-4DC6-A04E-DE5757BCC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66" y="2452607"/>
            <a:ext cx="3143997" cy="3143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73D616-D58E-4F85-96FC-EA4D5306455A}"/>
              </a:ext>
            </a:extLst>
          </p:cNvPr>
          <p:cNvSpPr txBox="1"/>
          <p:nvPr/>
        </p:nvSpPr>
        <p:spPr>
          <a:xfrm>
            <a:off x="1419640" y="3360185"/>
            <a:ext cx="42655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generate a picture Tom chasing Jerry with wearing kurta and turban while Jerry wearing lungi</a:t>
            </a:r>
            <a:endParaRPr lang="en-I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250180-2787-431C-BCF5-9BBF65D77A54}"/>
              </a:ext>
            </a:extLst>
          </p:cNvPr>
          <p:cNvSpPr txBox="1"/>
          <p:nvPr/>
        </p:nvSpPr>
        <p:spPr>
          <a:xfrm>
            <a:off x="2898009" y="5949315"/>
            <a:ext cx="5574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/>
              <a:t>LLMs are parameterized memory</a:t>
            </a:r>
          </a:p>
        </p:txBody>
      </p:sp>
    </p:spTree>
    <p:extLst>
      <p:ext uri="{BB962C8B-B14F-4D97-AF65-F5344CB8AC3E}">
        <p14:creationId xmlns:p14="http://schemas.microsoft.com/office/powerpoint/2010/main" val="1784188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FE47A-D3D8-491E-A2E1-B763289FF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What to Expect?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DBFCC-C3B1-4369-A92A-0DD0167A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0C365C-9A13-494C-BFFC-2917E0BF6EBA}"/>
              </a:ext>
            </a:extLst>
          </p:cNvPr>
          <p:cNvSpPr txBox="1"/>
          <p:nvPr/>
        </p:nvSpPr>
        <p:spPr>
          <a:xfrm>
            <a:off x="2734623" y="1550504"/>
            <a:ext cx="6785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/>
              <a:t>LLMs are remarkable engineering achievement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5586F-37D9-47D4-8C8B-7FCD1D8BE007}"/>
              </a:ext>
            </a:extLst>
          </p:cNvPr>
          <p:cNvSpPr txBox="1"/>
          <p:nvPr/>
        </p:nvSpPr>
        <p:spPr>
          <a:xfrm>
            <a:off x="5740990" y="2100469"/>
            <a:ext cx="772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/>
              <a:t>BUT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1DA98-BA4C-4512-90AB-407E03D60331}"/>
              </a:ext>
            </a:extLst>
          </p:cNvPr>
          <p:cNvSpPr txBox="1"/>
          <p:nvPr/>
        </p:nvSpPr>
        <p:spPr>
          <a:xfrm>
            <a:off x="3794623" y="2562134"/>
            <a:ext cx="4665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/>
              <a:t>Lacks theoretical understanding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CD46B6-FFB3-4847-AEAF-04F47C65BDE2}"/>
              </a:ext>
            </a:extLst>
          </p:cNvPr>
          <p:cNvSpPr txBox="1"/>
          <p:nvPr/>
        </p:nvSpPr>
        <p:spPr>
          <a:xfrm>
            <a:off x="2734621" y="3834202"/>
            <a:ext cx="6948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/>
              <a:t>We will focus on the engineering aspect of LLMs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C16846-0266-4444-86AF-57155048546D}"/>
              </a:ext>
            </a:extLst>
          </p:cNvPr>
          <p:cNvSpPr txBox="1"/>
          <p:nvPr/>
        </p:nvSpPr>
        <p:spPr>
          <a:xfrm>
            <a:off x="5709516" y="4306701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/>
              <a:t>ignoring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906259-8FC2-4E13-A7D5-3F3A643D2C6F}"/>
              </a:ext>
            </a:extLst>
          </p:cNvPr>
          <p:cNvSpPr txBox="1"/>
          <p:nvPr/>
        </p:nvSpPr>
        <p:spPr>
          <a:xfrm>
            <a:off x="3763149" y="4768366"/>
            <a:ext cx="5266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/>
              <a:t>Theoretical understanding and rigor</a:t>
            </a:r>
          </a:p>
        </p:txBody>
      </p:sp>
    </p:spTree>
    <p:extLst>
      <p:ext uri="{BB962C8B-B14F-4D97-AF65-F5344CB8AC3E}">
        <p14:creationId xmlns:p14="http://schemas.microsoft.com/office/powerpoint/2010/main" val="2552290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D69F-1A03-43B7-A5C7-857301CAE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Course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6E2F0-C281-4E80-97AA-602B95E74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Written Exams</a:t>
            </a:r>
          </a:p>
          <a:p>
            <a:pPr lvl="1"/>
            <a:r>
              <a:rPr lang="en-IN" dirty="0" err="1"/>
              <a:t>Midsem</a:t>
            </a:r>
            <a:r>
              <a:rPr lang="en-IN" dirty="0"/>
              <a:t> (25)+</a:t>
            </a:r>
            <a:r>
              <a:rPr lang="en-IN" dirty="0" err="1"/>
              <a:t>Endsem</a:t>
            </a:r>
            <a:r>
              <a:rPr lang="en-IN" dirty="0"/>
              <a:t> (35)</a:t>
            </a:r>
          </a:p>
          <a:p>
            <a:r>
              <a:rPr lang="en-IN" dirty="0"/>
              <a:t>Assignment (20)</a:t>
            </a:r>
          </a:p>
          <a:p>
            <a:pPr lvl="1"/>
            <a:r>
              <a:rPr lang="en-IN" dirty="0"/>
              <a:t>3 assignments (7+7+6)</a:t>
            </a:r>
          </a:p>
          <a:p>
            <a:r>
              <a:rPr lang="en-IN" dirty="0"/>
              <a:t>Project (10)</a:t>
            </a:r>
          </a:p>
          <a:p>
            <a:r>
              <a:rPr lang="en-IN" dirty="0"/>
              <a:t>Paper Reading on Reasoning models (10)</a:t>
            </a:r>
          </a:p>
          <a:p>
            <a:pPr lvl="1"/>
            <a:r>
              <a:rPr lang="en-IN" dirty="0"/>
              <a:t>Conceptualization + Visualization + Code explanation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DB0FC-5B8A-49D7-B3D6-762A5A0C2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78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23302-CD3B-42B4-BED5-F73FCEBF3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Rule-based NLP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176CF-D048-4DEB-B276-09B55D60C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8. Analyzing Sentence Structure">
            <a:extLst>
              <a:ext uri="{FF2B5EF4-FFF2-40B4-BE49-F238E27FC236}">
                <a16:creationId xmlns:a16="http://schemas.microsoft.com/office/drawing/2014/main" id="{C08ED731-E836-4AEF-9DC9-AA174A564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7" y="1192697"/>
            <a:ext cx="6331824" cy="3747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per Review 1: ELIZA — A Computer Program for the Study of Natural  Language Communication Between Man and Machine | by Fatih Cagatay Akyon |  NLP Chatbot Survey | Medium">
            <a:extLst>
              <a:ext uri="{FF2B5EF4-FFF2-40B4-BE49-F238E27FC236}">
                <a16:creationId xmlns:a16="http://schemas.microsoft.com/office/drawing/2014/main" id="{5A5F0389-62E6-419E-AF6A-71D5DC2E0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98" y="2465189"/>
            <a:ext cx="6885243" cy="389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301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F4B9D-246F-44A8-AD75-55733B25F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Statistical NLP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E820B-8B37-43D1-8301-A732DCCF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D0565C-C022-4AB6-8985-7EF9C3CB0C34}"/>
                  </a:ext>
                </a:extLst>
              </p:cNvPr>
              <p:cNvSpPr txBox="1"/>
              <p:nvPr/>
            </p:nvSpPr>
            <p:spPr>
              <a:xfrm>
                <a:off x="4766228" y="3527540"/>
                <a:ext cx="225542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 …,</m:t>
                      </m:r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0D0565C-C022-4AB6-8985-7EF9C3CB0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228" y="3527540"/>
                <a:ext cx="2255426" cy="276999"/>
              </a:xfrm>
              <a:prstGeom prst="rect">
                <a:avLst/>
              </a:prstGeom>
              <a:blipFill>
                <a:blip r:embed="rId2"/>
                <a:stretch>
                  <a:fillRect l="-2162" t="-2222" r="-3243" b="-3777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DB37FC7-8E07-47E6-910C-14AFA772601F}"/>
              </a:ext>
            </a:extLst>
          </p:cNvPr>
          <p:cNvSpPr txBox="1"/>
          <p:nvPr/>
        </p:nvSpPr>
        <p:spPr>
          <a:xfrm>
            <a:off x="3498574" y="1060738"/>
            <a:ext cx="4641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C00000"/>
                </a:solidFill>
              </a:rPr>
              <a:t>Language is a sequential data!!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7B6F6-6016-41B1-94E4-3C2D6CDBE7ED}"/>
              </a:ext>
            </a:extLst>
          </p:cNvPr>
          <p:cNvSpPr txBox="1"/>
          <p:nvPr/>
        </p:nvSpPr>
        <p:spPr>
          <a:xfrm>
            <a:off x="196785" y="1690216"/>
            <a:ext cx="8366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C00000"/>
                </a:solidFill>
              </a:rPr>
              <a:t>Predict the next word given last few words have been seen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3C76911-C724-4AF0-816D-713A7D5E654F}"/>
              </a:ext>
            </a:extLst>
          </p:cNvPr>
          <p:cNvSpPr/>
          <p:nvPr/>
        </p:nvSpPr>
        <p:spPr>
          <a:xfrm>
            <a:off x="4636263" y="2385391"/>
            <a:ext cx="2385391" cy="104360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Probabilistic Language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6DE0F5-0913-44B6-AE8F-C1D9FBDA7C20}"/>
                  </a:ext>
                </a:extLst>
              </p:cNvPr>
              <p:cNvSpPr txBox="1"/>
              <p:nvPr/>
            </p:nvSpPr>
            <p:spPr>
              <a:xfrm>
                <a:off x="2208630" y="2711006"/>
                <a:ext cx="163250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IN" b="0" i="1" smtClean="0">
                          <a:latin typeface="Cambria Math" panose="02040503050406030204" pitchFamily="18" charset="0"/>
                        </a:rPr>
                        <m:t>, …,</m:t>
                      </m:r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C6DE0F5-0913-44B6-AE8F-C1D9FBDA7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8630" y="2711006"/>
                <a:ext cx="1632502" cy="369332"/>
              </a:xfrm>
              <a:prstGeom prst="rect">
                <a:avLst/>
              </a:prstGeom>
              <a:blipFill>
                <a:blip r:embed="rId3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8E0A1A4-060F-4457-936D-8F7B4957194A}"/>
              </a:ext>
            </a:extLst>
          </p:cNvPr>
          <p:cNvCxnSpPr>
            <a:endCxn id="8" idx="1"/>
          </p:cNvCxnSpPr>
          <p:nvPr/>
        </p:nvCxnSpPr>
        <p:spPr>
          <a:xfrm>
            <a:off x="3890829" y="2895672"/>
            <a:ext cx="665921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DB564B-81FE-4D00-A5AA-6FA2479A56DE}"/>
                  </a:ext>
                </a:extLst>
              </p:cNvPr>
              <p:cNvSpPr txBox="1"/>
              <p:nvPr/>
            </p:nvSpPr>
            <p:spPr>
              <a:xfrm>
                <a:off x="7615518" y="2701067"/>
                <a:ext cx="7479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IN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IN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DB564B-81FE-4D00-A5AA-6FA2479A5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5518" y="2701067"/>
                <a:ext cx="747920" cy="369332"/>
              </a:xfrm>
              <a:prstGeom prst="rect">
                <a:avLst/>
              </a:prstGeom>
              <a:blipFill>
                <a:blip r:embed="rId4"/>
                <a:stretch>
                  <a:fillRect b="-163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E94A41-8710-48C9-A97D-D150D9913F65}"/>
              </a:ext>
            </a:extLst>
          </p:cNvPr>
          <p:cNvCxnSpPr/>
          <p:nvPr/>
        </p:nvCxnSpPr>
        <p:spPr>
          <a:xfrm>
            <a:off x="7104481" y="2907195"/>
            <a:ext cx="665921" cy="0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6646555-C0F2-4E3A-BFB0-F03AC7791DC7}"/>
              </a:ext>
            </a:extLst>
          </p:cNvPr>
          <p:cNvSpPr txBox="1"/>
          <p:nvPr/>
        </p:nvSpPr>
        <p:spPr>
          <a:xfrm>
            <a:off x="196784" y="4199655"/>
            <a:ext cx="9279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C00000"/>
                </a:solidFill>
              </a:rPr>
              <a:t>Classify the current word given the annotation of the prev. tokens</a:t>
            </a:r>
          </a:p>
        </p:txBody>
      </p:sp>
      <p:pic>
        <p:nvPicPr>
          <p:cNvPr id="2050" name="Picture 2" descr="Evolution of Parts of Speech (POS)Tagging | by Saksham Vikram | Medium">
            <a:extLst>
              <a:ext uri="{FF2B5EF4-FFF2-40B4-BE49-F238E27FC236}">
                <a16:creationId xmlns:a16="http://schemas.microsoft.com/office/drawing/2014/main" id="{52AEE046-669D-48C0-86A2-FA876FE94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784" y="4691192"/>
            <a:ext cx="3480694" cy="201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8CA23AF-F72A-45D0-A57B-0448DE6F6B5B}"/>
              </a:ext>
            </a:extLst>
          </p:cNvPr>
          <p:cNvSpPr txBox="1"/>
          <p:nvPr/>
        </p:nvSpPr>
        <p:spPr>
          <a:xfrm>
            <a:off x="8665522" y="3208193"/>
            <a:ext cx="3105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Manual feature engineering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65BEA2-10A1-414E-A64D-02598A12FC12}"/>
              </a:ext>
            </a:extLst>
          </p:cNvPr>
          <p:cNvSpPr txBox="1"/>
          <p:nvPr/>
        </p:nvSpPr>
        <p:spPr>
          <a:xfrm>
            <a:off x="8665522" y="3688584"/>
            <a:ext cx="255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Sparse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8480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10" grpId="0"/>
      <p:bldP spid="16" grpId="0"/>
      <p:bldP spid="18" grpId="0"/>
      <p:bldP spid="1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82798-1939-4D82-A9B4-A83523D0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Deep NLP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CF8C4-EB52-45DC-8AF1-2600E2FA8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88D630-99FB-4DC1-9E15-0E4460602093}"/>
              </a:ext>
            </a:extLst>
          </p:cNvPr>
          <p:cNvSpPr txBox="1"/>
          <p:nvPr/>
        </p:nvSpPr>
        <p:spPr>
          <a:xfrm>
            <a:off x="3796749" y="964876"/>
            <a:ext cx="3734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dirty="0">
                <a:solidFill>
                  <a:srgbClr val="C00000"/>
                </a:solidFill>
              </a:rPr>
              <a:t>Neural Language Models</a:t>
            </a:r>
          </a:p>
        </p:txBody>
      </p:sp>
      <p:pic>
        <p:nvPicPr>
          <p:cNvPr id="3076" name="Picture 4" descr="The essence and applications of word2vec technique - Tagkopoulos Lab">
            <a:extLst>
              <a:ext uri="{FF2B5EF4-FFF2-40B4-BE49-F238E27FC236}">
                <a16:creationId xmlns:a16="http://schemas.microsoft.com/office/drawing/2014/main" id="{4677AEA3-B00C-4013-981C-8A5ADA605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44" y="2074587"/>
            <a:ext cx="48768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ntroduction to RNNs, Sequence to Sequence Language Translation and  Attention | by Omer Sakarya | TDS Archive | Medium">
            <a:extLst>
              <a:ext uri="{FF2B5EF4-FFF2-40B4-BE49-F238E27FC236}">
                <a16:creationId xmlns:a16="http://schemas.microsoft.com/office/drawing/2014/main" id="{6A6654A1-334E-48A0-9C01-779D9F54F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705" y="1482733"/>
            <a:ext cx="5363948" cy="238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xample of Machine Translation in Python and Tensorflow – Predictive Hacks">
            <a:extLst>
              <a:ext uri="{FF2B5EF4-FFF2-40B4-BE49-F238E27FC236}">
                <a16:creationId xmlns:a16="http://schemas.microsoft.com/office/drawing/2014/main" id="{50A5EC7D-4BB8-48C3-AF13-4799DC54C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754" y="3856185"/>
            <a:ext cx="40481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D8554C-49A3-4F21-BCA8-8B920F6DE834}"/>
              </a:ext>
            </a:extLst>
          </p:cNvPr>
          <p:cNvSpPr txBox="1"/>
          <p:nvPr/>
        </p:nvSpPr>
        <p:spPr>
          <a:xfrm>
            <a:off x="854766" y="5523792"/>
            <a:ext cx="403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Context independent representation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0FFDD3-134D-4643-87E1-FE8EEE299696}"/>
              </a:ext>
            </a:extLst>
          </p:cNvPr>
          <p:cNvSpPr txBox="1"/>
          <p:nvPr/>
        </p:nvSpPr>
        <p:spPr>
          <a:xfrm>
            <a:off x="6751984" y="6054564"/>
            <a:ext cx="454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FF0000"/>
                </a:solidFill>
              </a:rPr>
              <a:t>Bottleneck architecture leading to lack of </a:t>
            </a:r>
          </a:p>
          <a:p>
            <a:r>
              <a:rPr lang="en-IN" dirty="0">
                <a:solidFill>
                  <a:srgbClr val="FF0000"/>
                </a:solidFill>
              </a:rPr>
              <a:t>long distance interaction</a:t>
            </a:r>
          </a:p>
        </p:txBody>
      </p:sp>
    </p:spTree>
    <p:extLst>
      <p:ext uri="{BB962C8B-B14F-4D97-AF65-F5344CB8AC3E}">
        <p14:creationId xmlns:p14="http://schemas.microsoft.com/office/powerpoint/2010/main" val="427476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09498-0481-49A5-9E97-6BC5A1AE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Transformer Moment in NLP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4C244-DC79-48F9-9829-0886CDBA9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91AA1B2-2CA7-4B65-8A2E-D48DCB067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917" y="1103515"/>
            <a:ext cx="3730158" cy="525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0D0AD3-18F6-4A22-84B2-810BB129C899}"/>
              </a:ext>
            </a:extLst>
          </p:cNvPr>
          <p:cNvSpPr txBox="1"/>
          <p:nvPr/>
        </p:nvSpPr>
        <p:spPr>
          <a:xfrm>
            <a:off x="9141156" y="3339548"/>
            <a:ext cx="160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C00000"/>
                </a:solidFill>
              </a:rPr>
              <a:t>Self Attention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B3F34F-9617-4F8A-8F5F-8290A4D96D1C}"/>
              </a:ext>
            </a:extLst>
          </p:cNvPr>
          <p:cNvSpPr txBox="1"/>
          <p:nvPr/>
        </p:nvSpPr>
        <p:spPr>
          <a:xfrm>
            <a:off x="9141156" y="3781047"/>
            <a:ext cx="2282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err="1">
                <a:solidFill>
                  <a:srgbClr val="C00000"/>
                </a:solidFill>
              </a:rPr>
              <a:t>Multihead</a:t>
            </a:r>
            <a:r>
              <a:rPr lang="en-IN" dirty="0">
                <a:solidFill>
                  <a:srgbClr val="C00000"/>
                </a:solidFill>
              </a:rPr>
              <a:t> Attention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905EA-21C8-4A65-8894-6308FCEAE7E5}"/>
              </a:ext>
            </a:extLst>
          </p:cNvPr>
          <p:cNvSpPr txBox="1"/>
          <p:nvPr/>
        </p:nvSpPr>
        <p:spPr>
          <a:xfrm>
            <a:off x="9164222" y="4267270"/>
            <a:ext cx="2041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C00000"/>
                </a:solidFill>
              </a:rPr>
              <a:t>Masked Attention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0AC91-6C47-4B9E-A14D-64D21A983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553" y="1154004"/>
            <a:ext cx="3502723" cy="525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50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399C7-9BC9-4B34-8E84-A2F0E72E5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Pre-Training Once Fine Tune Multiple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F5D3BC-A38A-49B5-B85B-9C6BBDD3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7</a:t>
            </a:fld>
            <a:endParaRPr lang="en-US"/>
          </a:p>
        </p:txBody>
      </p:sp>
      <p:pic>
        <p:nvPicPr>
          <p:cNvPr id="5122" name="Picture 2" descr="A Complete Guide to BERT with Code | Towards Data Science">
            <a:extLst>
              <a:ext uri="{FF2B5EF4-FFF2-40B4-BE49-F238E27FC236}">
                <a16:creationId xmlns:a16="http://schemas.microsoft.com/office/drawing/2014/main" id="{41FF2DB9-71C2-4BB5-9B37-BA83C98AE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09" y="1140567"/>
            <a:ext cx="8851900" cy="567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485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30D49-4CED-449E-B262-96C277D5A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“Emergence” with Scale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C12DD-8841-40E1-A86C-8DD245E3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8</a:t>
            </a:fld>
            <a:endParaRPr lang="en-US"/>
          </a:p>
        </p:txBody>
      </p:sp>
      <p:pic>
        <p:nvPicPr>
          <p:cNvPr id="6146" name="Picture 2" descr="Everything you need to know about : Scaling Laws in Deep Learning | by  Sharad Joshi | Medium">
            <a:extLst>
              <a:ext uri="{FF2B5EF4-FFF2-40B4-BE49-F238E27FC236}">
                <a16:creationId xmlns:a16="http://schemas.microsoft.com/office/drawing/2014/main" id="{6F10DA37-24AE-4CD5-9D9C-50EBA0FB2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31" y="1136401"/>
            <a:ext cx="7891669" cy="386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caling Laws Literature Review | Epoch AI">
            <a:extLst>
              <a:ext uri="{FF2B5EF4-FFF2-40B4-BE49-F238E27FC236}">
                <a16:creationId xmlns:a16="http://schemas.microsoft.com/office/drawing/2014/main" id="{01F47E65-476D-4F8B-86C5-28CC13EF1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843" y="2000781"/>
            <a:ext cx="4532244" cy="316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FDA035-5C01-413F-9912-9D16A2374881}"/>
              </a:ext>
            </a:extLst>
          </p:cNvPr>
          <p:cNvSpPr txBox="1"/>
          <p:nvPr/>
        </p:nvSpPr>
        <p:spPr>
          <a:xfrm>
            <a:off x="2683565" y="5352267"/>
            <a:ext cx="6387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The loss reduces with feeding more and more training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68E059-8480-43F2-B1F9-DAE256811F1A}"/>
              </a:ext>
            </a:extLst>
          </p:cNvPr>
          <p:cNvSpPr txBox="1"/>
          <p:nvPr/>
        </p:nvSpPr>
        <p:spPr>
          <a:xfrm>
            <a:off x="2683565" y="5695747"/>
            <a:ext cx="6001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The loss reduces with feeding more and more compute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7D5C35-AC7F-45A0-A651-5E2DBEB24126}"/>
              </a:ext>
            </a:extLst>
          </p:cNvPr>
          <p:cNvSpPr txBox="1"/>
          <p:nvPr/>
        </p:nvSpPr>
        <p:spPr>
          <a:xfrm>
            <a:off x="2683565" y="6075890"/>
            <a:ext cx="5755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C00000"/>
                </a:solidFill>
              </a:rPr>
              <a:t>Ability to solve tasks without training specifically for it</a:t>
            </a:r>
          </a:p>
        </p:txBody>
      </p:sp>
    </p:spTree>
    <p:extLst>
      <p:ext uri="{BB962C8B-B14F-4D97-AF65-F5344CB8AC3E}">
        <p14:creationId xmlns:p14="http://schemas.microsoft.com/office/powerpoint/2010/main" val="360152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6D62F-41BA-47B5-8598-392F3D24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Age of LLMs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22387-1B12-43F5-97C5-27E7D7525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BD96E-3838-45D2-9031-D3AF67C920A5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B162EE-222C-4ACC-91AE-8E3111FC4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359"/>
            <a:ext cx="10661374" cy="58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152568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AnalogousFromDarkSeedLeftStep">
      <a:dk1>
        <a:srgbClr val="000000"/>
      </a:dk1>
      <a:lt1>
        <a:srgbClr val="FFFFFF"/>
      </a:lt1>
      <a:dk2>
        <a:srgbClr val="1C2B32"/>
      </a:dk2>
      <a:lt2>
        <a:srgbClr val="E2E8E2"/>
      </a:lt2>
      <a:accent1>
        <a:srgbClr val="D838D6"/>
      </a:accent1>
      <a:accent2>
        <a:srgbClr val="8526C6"/>
      </a:accent2>
      <a:accent3>
        <a:srgbClr val="5538D8"/>
      </a:accent3>
      <a:accent4>
        <a:srgbClr val="264CC6"/>
      </a:accent4>
      <a:accent5>
        <a:srgbClr val="38A1D8"/>
      </a:accent5>
      <a:accent6>
        <a:srgbClr val="23B6AC"/>
      </a:accent6>
      <a:hlink>
        <a:srgbClr val="3F7DBF"/>
      </a:hlink>
      <a:folHlink>
        <a:srgbClr val="7F7F7F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ostyVTI" id="{DD283BC3-E0B6-4E4B-91CF-F0F54D51BB21}" vid="{3EE220F7-F497-4893-BE1F-7BB1D60742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64212</TotalTime>
  <Words>683</Words>
  <Application>Microsoft Office PowerPoint</Application>
  <PresentationFormat>Widescreen</PresentationFormat>
  <Paragraphs>156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Avenir Next LT Pro</vt:lpstr>
      <vt:lpstr>Calibri</vt:lpstr>
      <vt:lpstr>Cambria Math</vt:lpstr>
      <vt:lpstr>Courier New</vt:lpstr>
      <vt:lpstr>Goudy Old Style</vt:lpstr>
      <vt:lpstr>Wingdings</vt:lpstr>
      <vt:lpstr>FrostyVTI</vt:lpstr>
      <vt:lpstr>Introduction</vt:lpstr>
      <vt:lpstr>Evolution of Language Processing</vt:lpstr>
      <vt:lpstr>Rule-based NLP</vt:lpstr>
      <vt:lpstr>Statistical NLP</vt:lpstr>
      <vt:lpstr>Deep NLP</vt:lpstr>
      <vt:lpstr>Transformer Moment in NLP</vt:lpstr>
      <vt:lpstr>Pre-Training Once Fine Tune Multiple Times</vt:lpstr>
      <vt:lpstr>“Emergence” with Scale</vt:lpstr>
      <vt:lpstr>Age of LLMs</vt:lpstr>
      <vt:lpstr>Age of LLMs</vt:lpstr>
      <vt:lpstr>LLM Concept Map</vt:lpstr>
      <vt:lpstr>Foundation</vt:lpstr>
      <vt:lpstr>(Pre-) Training LLMs</vt:lpstr>
      <vt:lpstr>Fine Tuning</vt:lpstr>
      <vt:lpstr>Scaling Laws</vt:lpstr>
      <vt:lpstr>Augmenting LLMs</vt:lpstr>
      <vt:lpstr>Challenges in LLMs</vt:lpstr>
      <vt:lpstr>LLM Agents</vt:lpstr>
      <vt:lpstr>LLM Reasoning Capability</vt:lpstr>
      <vt:lpstr>My View of LLMs</vt:lpstr>
      <vt:lpstr>What to Expect?</vt:lpstr>
      <vt:lpstr>Course Logistics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 Neural Networks</dc:title>
  <dc:creator>Plaban Kumar Bhowmick</dc:creator>
  <cp:lastModifiedBy>Plaban Kumar Bhowmick</cp:lastModifiedBy>
  <cp:revision>787</cp:revision>
  <dcterms:created xsi:type="dcterms:W3CDTF">2021-07-28T12:05:26Z</dcterms:created>
  <dcterms:modified xsi:type="dcterms:W3CDTF">2025-07-21T00:39:34Z</dcterms:modified>
</cp:coreProperties>
</file>